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343" r:id="rId3"/>
    <p:sldId id="344" r:id="rId4"/>
    <p:sldId id="345" r:id="rId5"/>
    <p:sldId id="350" r:id="rId6"/>
    <p:sldId id="342" r:id="rId7"/>
  </p:sldIdLst>
  <p:sldSz cx="12192000" cy="6858000"/>
  <p:notesSz cx="6858000" cy="9144000"/>
  <p:embeddedFontLst>
    <p:embeddedFont>
      <p:font typeface="Avenir Next LT Pro" panose="020B0504020202020204" pitchFamily="34" charset="77"/>
      <p:regular r:id="rId8"/>
      <p:bold r:id="rId9"/>
      <p:italic r:id="rId10"/>
      <p:boldItalic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Calisto MT" panose="02040603050505030304" pitchFamily="18" charset="77"/>
      <p:regular r:id="rId18"/>
      <p:bold r:id="rId19"/>
      <p:italic r:id="rId20"/>
      <p:boldItalic r:id="rId21"/>
    </p:embeddedFont>
    <p:embeddedFont>
      <p:font typeface="Georgia" panose="02040502050405020303" pitchFamily="18" charset="0"/>
      <p:regular r:id="rId22"/>
      <p:bold r:id="rId23"/>
      <p:italic r:id="rId24"/>
      <p:boldItalic r:id="rId25"/>
    </p:embeddedFont>
    <p:embeddedFont>
      <p:font typeface="Segoe UI Historic" panose="020B0502040204020203" pitchFamily="34" charset="0"/>
      <p:regular r:id="rId26"/>
    </p:embeddedFont>
  </p:embeddedFontLst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72F"/>
    <a:srgbClr val="DCAE58"/>
    <a:srgbClr val="2C76A2"/>
    <a:srgbClr val="CC8E29"/>
    <a:srgbClr val="AE2012"/>
    <a:srgbClr val="D3A55F"/>
    <a:srgbClr val="D9A6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79" autoAdjust="0"/>
    <p:restoredTop sz="94660"/>
  </p:normalViewPr>
  <p:slideViewPr>
    <p:cSldViewPr snapToGrid="0" showGuides="1">
      <p:cViewPr varScale="1">
        <p:scale>
          <a:sx n="212" d="100"/>
          <a:sy n="212" d="100"/>
        </p:scale>
        <p:origin x="1320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26" Type="http://schemas.openxmlformats.org/officeDocument/2006/relationships/font" Target="fonts/font19.fntdata"/><Relationship Id="rId3" Type="http://schemas.openxmlformats.org/officeDocument/2006/relationships/slide" Target="slides/slide2.xml"/><Relationship Id="rId21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5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font" Target="fonts/font1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24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font" Target="fonts/font16.fntdata"/><Relationship Id="rId28" Type="http://schemas.openxmlformats.org/officeDocument/2006/relationships/viewProps" Target="viewProps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font" Target="fonts/font1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C2568-508C-461F-B59C-E5F953A4C380}" type="datetimeFigureOut">
              <a:rPr lang="pt-PT" smtClean="0"/>
              <a:t>05/07/23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303F3-BA25-4A21-8948-69C913A89C16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C2568-508C-461F-B59C-E5F953A4C380}" type="datetimeFigureOut">
              <a:rPr lang="pt-PT" smtClean="0"/>
              <a:t>05/07/23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303F3-BA25-4A21-8948-69C913A89C16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C2568-508C-461F-B59C-E5F953A4C380}" type="datetimeFigureOut">
              <a:rPr lang="pt-PT" smtClean="0"/>
              <a:t>05/07/23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303F3-BA25-4A21-8948-69C913A89C16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C2568-508C-461F-B59C-E5F953A4C380}" type="datetimeFigureOut">
              <a:rPr lang="pt-PT" smtClean="0"/>
              <a:t>05/07/23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303F3-BA25-4A21-8948-69C913A89C16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C2568-508C-461F-B59C-E5F953A4C380}" type="datetimeFigureOut">
              <a:rPr lang="pt-PT" smtClean="0"/>
              <a:t>05/07/23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303F3-BA25-4A21-8948-69C913A89C16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C2568-508C-461F-B59C-E5F953A4C380}" type="datetimeFigureOut">
              <a:rPr lang="pt-PT" smtClean="0"/>
              <a:t>05/07/23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303F3-BA25-4A21-8948-69C913A89C16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C2568-508C-461F-B59C-E5F953A4C380}" type="datetimeFigureOut">
              <a:rPr lang="pt-PT" smtClean="0"/>
              <a:t>05/07/23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303F3-BA25-4A21-8948-69C913A89C16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C2568-508C-461F-B59C-E5F953A4C380}" type="datetimeFigureOut">
              <a:rPr lang="pt-PT" smtClean="0"/>
              <a:t>05/07/23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303F3-BA25-4A21-8948-69C913A89C16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C2568-508C-461F-B59C-E5F953A4C380}" type="datetimeFigureOut">
              <a:rPr lang="pt-PT" smtClean="0"/>
              <a:t>05/07/23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303F3-BA25-4A21-8948-69C913A89C16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C2568-508C-461F-B59C-E5F953A4C380}" type="datetimeFigureOut">
              <a:rPr lang="pt-PT" smtClean="0"/>
              <a:t>05/07/23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303F3-BA25-4A21-8948-69C913A89C16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C2568-508C-461F-B59C-E5F953A4C380}" type="datetimeFigureOut">
              <a:rPr lang="pt-PT" smtClean="0"/>
              <a:t>05/07/23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303F3-BA25-4A21-8948-69C913A89C16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C2568-508C-461F-B59C-E5F953A4C380}" type="datetimeFigureOut">
              <a:rPr lang="pt-PT" smtClean="0"/>
              <a:t>05/07/23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303F3-BA25-4A21-8948-69C913A89C16}" type="slidenum">
              <a:rPr lang="pt-PT" smtClean="0"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sv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sv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9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Relationship Id="rId9" Type="http://schemas.openxmlformats.org/officeDocument/2006/relationships/image" Target="../media/image5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6124248"/>
            <a:ext cx="7677149" cy="755184"/>
          </a:xfrm>
          <a:prstGeom prst="rect">
            <a:avLst/>
          </a:prstGeom>
          <a:solidFill>
            <a:sysClr val="window" lastClr="FFFFFF">
              <a:lumMod val="95000"/>
              <a:alpha val="59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PT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pic>
        <p:nvPicPr>
          <p:cNvPr id="14" name="Picture 13" descr="A picture containing ceramic ware, tableware, dishware, porcelain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70" b="49986"/>
          <a:stretch>
            <a:fillRect/>
          </a:stretch>
        </p:blipFill>
        <p:spPr>
          <a:xfrm>
            <a:off x="9505310" y="0"/>
            <a:ext cx="2686690" cy="3429000"/>
          </a:xfrm>
          <a:prstGeom prst="rect">
            <a:avLst/>
          </a:prstGeom>
        </p:spPr>
      </p:pic>
      <p:pic>
        <p:nvPicPr>
          <p:cNvPr id="15" name="Picture 14" descr="A picture containing ceramic ware, tableware, dishware, porcelain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70" b="49986"/>
          <a:stretch>
            <a:fillRect/>
          </a:stretch>
        </p:blipFill>
        <p:spPr>
          <a:xfrm>
            <a:off x="9505310" y="3425988"/>
            <a:ext cx="2686690" cy="3429000"/>
          </a:xfrm>
          <a:prstGeom prst="rect">
            <a:avLst/>
          </a:prstGeom>
        </p:spPr>
      </p:pic>
      <p:pic>
        <p:nvPicPr>
          <p:cNvPr id="12" name="Picture 11" descr="A picture containing ceramic ware, tableware, dishware, porcelain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25535" cy="68549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93669" y="483409"/>
            <a:ext cx="536501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PT" sz="4000" b="0" i="0" u="none" strike="noStrike" spc="200" dirty="0">
                <a:solidFill>
                  <a:srgbClr val="DCAB34"/>
                </a:solidFill>
                <a:latin typeface="Georgia" panose="02040502050405020303" pitchFamily="18" charset="0"/>
              </a:rPr>
              <a:t>CARTA</a:t>
            </a:r>
            <a:endParaRPr lang="pt-PT" sz="4400" b="0" i="0" u="none" strike="noStrike" spc="200" dirty="0">
              <a:solidFill>
                <a:srgbClr val="DCAB34"/>
              </a:solidFill>
              <a:latin typeface="Georgia" panose="02040502050405020303" pitchFamily="18" charset="0"/>
            </a:endParaRPr>
          </a:p>
          <a:p>
            <a:pPr algn="l"/>
            <a:r>
              <a:rPr lang="pt-PT" sz="4000" b="1" i="0" u="none" strike="noStrike" spc="200" dirty="0">
                <a:solidFill>
                  <a:srgbClr val="DCAB34"/>
                </a:solidFill>
                <a:latin typeface="Georgia" panose="02040502050405020303" pitchFamily="18" charset="0"/>
              </a:rPr>
              <a:t>GASTRONÓMICA</a:t>
            </a:r>
          </a:p>
          <a:p>
            <a:pPr algn="l"/>
            <a:r>
              <a:rPr lang="pt-PT" b="0" i="0" u="none" strike="noStrike" spc="200" dirty="0">
                <a:solidFill>
                  <a:srgbClr val="DCAB34"/>
                </a:solidFill>
                <a:latin typeface="Georgia" panose="02040502050405020303" pitchFamily="18" charset="0"/>
              </a:rPr>
              <a:t>DE COIMBRA</a:t>
            </a:r>
            <a:endParaRPr lang="pt-PT" spc="200" dirty="0">
              <a:latin typeface="Georgia" panose="02040502050405020303" pitchFamily="18" charset="0"/>
            </a:endParaRPr>
          </a:p>
        </p:txBody>
      </p:sp>
      <p:pic>
        <p:nvPicPr>
          <p:cNvPr id="26" name="Graphic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6775" y="1516989"/>
            <a:ext cx="1357200" cy="468000"/>
          </a:xfrm>
          <a:prstGeom prst="rect">
            <a:avLst/>
          </a:prstGeom>
        </p:spPr>
      </p:pic>
      <p:pic>
        <p:nvPicPr>
          <p:cNvPr id="28" name="Graphic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2275" y="3834633"/>
            <a:ext cx="1366200" cy="396000"/>
          </a:xfrm>
          <a:prstGeom prst="rect">
            <a:avLst/>
          </a:prstGeom>
        </p:spPr>
      </p:pic>
      <p:pic>
        <p:nvPicPr>
          <p:cNvPr id="23" name="Graphic 22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1175" y="4448369"/>
            <a:ext cx="1148400" cy="986021"/>
          </a:xfrm>
          <a:prstGeom prst="rect">
            <a:avLst/>
          </a:prstGeom>
        </p:spPr>
      </p:pic>
      <p:pic>
        <p:nvPicPr>
          <p:cNvPr id="27" name="Graphic 26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5375" y="3076895"/>
            <a:ext cx="1080000" cy="540000"/>
          </a:xfrm>
          <a:prstGeom prst="rect">
            <a:avLst/>
          </a:prstGeom>
        </p:spPr>
      </p:pic>
      <p:pic>
        <p:nvPicPr>
          <p:cNvPr id="30" name="Graphic 29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8375" y="903251"/>
            <a:ext cx="1674001" cy="396000"/>
          </a:xfrm>
          <a:prstGeom prst="rect">
            <a:avLst/>
          </a:prstGeom>
        </p:spPr>
      </p:pic>
      <p:pic>
        <p:nvPicPr>
          <p:cNvPr id="5" name="Graphic 4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41287" y="2202727"/>
            <a:ext cx="948176" cy="656430"/>
          </a:xfrm>
          <a:prstGeom prst="rect">
            <a:avLst/>
          </a:prstGeom>
        </p:spPr>
      </p:pic>
      <p:pic>
        <p:nvPicPr>
          <p:cNvPr id="8" name="Graphic 7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38256" y="5652126"/>
            <a:ext cx="2154237" cy="6154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8AAC0753-C9F2-F795-9AD1-72432F0ED3ED}"/>
              </a:ext>
            </a:extLst>
          </p:cNvPr>
          <p:cNvSpPr/>
          <p:nvPr/>
        </p:nvSpPr>
        <p:spPr>
          <a:xfrm rot="5400000">
            <a:off x="5763765" y="-5348235"/>
            <a:ext cx="664470" cy="12192000"/>
          </a:xfrm>
          <a:prstGeom prst="rect">
            <a:avLst/>
          </a:prstGeom>
          <a:solidFill>
            <a:srgbClr val="111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" name="Title 7"/>
          <p:cNvSpPr txBox="1"/>
          <p:nvPr/>
        </p:nvSpPr>
        <p:spPr>
          <a:xfrm>
            <a:off x="403550" y="429817"/>
            <a:ext cx="6891337" cy="648890"/>
          </a:xfrm>
          <a:prstGeom prst="rect">
            <a:avLst/>
          </a:prstGeom>
        </p:spPr>
        <p:txBody>
          <a:bodyPr vert="horz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 cap="all" spc="200" baseline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all" spc="20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O QUE COMER </a:t>
            </a:r>
            <a:r>
              <a:rPr kumimoji="0" lang="en-US" sz="2800" b="1" i="0" u="none" strike="noStrike" kern="1200" cap="all" spc="20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Em</a:t>
            </a:r>
            <a:r>
              <a:rPr kumimoji="0" lang="en-US" sz="2800" b="1" i="0" u="none" strike="noStrike" kern="1200" cap="all" spc="20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 Coimbra?</a:t>
            </a:r>
          </a:p>
        </p:txBody>
      </p:sp>
      <p:pic>
        <p:nvPicPr>
          <p:cNvPr id="5" name="Graphic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9909" y="1390407"/>
            <a:ext cx="833337" cy="36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550" y="1373507"/>
            <a:ext cx="27235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cap="all" spc="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rPr>
              <a:t>DO MAR E DO RIO</a:t>
            </a:r>
            <a:r>
              <a:rPr kumimoji="0" lang="en-US" sz="1800" b="1" i="0" u="none" strike="noStrike" kern="1200" cap="all" spc="20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</a:rPr>
              <a:t> </a:t>
            </a:r>
            <a:endParaRPr lang="pt-PT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Google Shape;1441;p32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0" r="16750"/>
          <a:stretch>
            <a:fillRect/>
          </a:stretch>
        </p:blipFill>
        <p:spPr>
          <a:xfrm>
            <a:off x="730704" y="2057151"/>
            <a:ext cx="1440000" cy="144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" name="Google Shape;1441;p32"/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2" r="16542"/>
          <a:stretch>
            <a:fillRect/>
          </a:stretch>
        </p:blipFill>
        <p:spPr>
          <a:xfrm>
            <a:off x="730704" y="4137117"/>
            <a:ext cx="1440000" cy="144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" name="Google Shape;1441;p32"/>
          <p:cNvPicPr preferRelativeResize="0"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>
          <a:xfrm>
            <a:off x="6163817" y="1759739"/>
            <a:ext cx="1440000" cy="144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" name="Google Shape;1441;p32"/>
          <p:cNvPicPr preferRelativeResize="0"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>
          <a:xfrm>
            <a:off x="6163341" y="3417117"/>
            <a:ext cx="1440000" cy="144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" name="Google Shape;1441;p32"/>
          <p:cNvPicPr preferRelativeResize="0"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" r="27868"/>
          <a:stretch>
            <a:fillRect/>
          </a:stretch>
        </p:blipFill>
        <p:spPr>
          <a:xfrm>
            <a:off x="6163341" y="5212941"/>
            <a:ext cx="1440000" cy="144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" name="Graphic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202818" y="1373507"/>
            <a:ext cx="803571" cy="36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398514" y="1373507"/>
            <a:ext cx="27235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cap="all" spc="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rPr>
              <a:t>DO PRADO</a:t>
            </a:r>
            <a:endParaRPr lang="pt-PT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Text Placeholder 26"/>
          <p:cNvSpPr txBox="1"/>
          <p:nvPr/>
        </p:nvSpPr>
        <p:spPr>
          <a:xfrm>
            <a:off x="2228257" y="2967539"/>
            <a:ext cx="3799927" cy="464399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cap="all" spc="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  <a:latin typeface="Avenir Next LT Pro" panose="020B0504020202020204"/>
              </a:rPr>
              <a:t>Arroz  de </a:t>
            </a:r>
            <a:r>
              <a:rPr lang="en-US" sz="1600" dirty="0" err="1">
                <a:solidFill>
                  <a:schemeClr val="tx1"/>
                </a:solidFill>
                <a:latin typeface="Avenir Next LT Pro" panose="020B0504020202020204"/>
              </a:rPr>
              <a:t>Lampreia</a:t>
            </a:r>
            <a:endParaRPr lang="en-US" sz="1600" dirty="0">
              <a:solidFill>
                <a:schemeClr val="tx1"/>
              </a:solidFill>
              <a:latin typeface="Avenir Next LT Pro" panose="020B0504020202020204"/>
            </a:endParaRPr>
          </a:p>
        </p:txBody>
      </p:sp>
      <p:sp>
        <p:nvSpPr>
          <p:cNvPr id="15" name="Text Placeholder 26"/>
          <p:cNvSpPr txBox="1"/>
          <p:nvPr/>
        </p:nvSpPr>
        <p:spPr>
          <a:xfrm>
            <a:off x="2228257" y="5112718"/>
            <a:ext cx="3799927" cy="464399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cap="all" spc="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 dirty="0" err="1">
                <a:solidFill>
                  <a:schemeClr val="tx1"/>
                </a:solidFill>
                <a:latin typeface="Avenir Next LT Pro" panose="020B0504020202020204"/>
              </a:rPr>
              <a:t>Tibornada</a:t>
            </a:r>
            <a:r>
              <a:rPr lang="en-US" sz="1600" dirty="0">
                <a:solidFill>
                  <a:schemeClr val="tx1"/>
                </a:solidFill>
                <a:latin typeface="Avenir Next LT Pro" panose="020B0504020202020204"/>
              </a:rPr>
              <a:t> de </a:t>
            </a:r>
            <a:r>
              <a:rPr lang="en-US" sz="1600" dirty="0" err="1">
                <a:solidFill>
                  <a:schemeClr val="tx1"/>
                </a:solidFill>
                <a:latin typeface="Avenir Next LT Pro" panose="020B0504020202020204"/>
              </a:rPr>
              <a:t>Bacalhau</a:t>
            </a:r>
            <a:endParaRPr lang="en-US" sz="1600" dirty="0">
              <a:solidFill>
                <a:schemeClr val="tx1"/>
              </a:solidFill>
              <a:latin typeface="Avenir Next LT Pro" panose="020B0504020202020204"/>
            </a:endParaRPr>
          </a:p>
        </p:txBody>
      </p:sp>
      <p:sp>
        <p:nvSpPr>
          <p:cNvPr id="16" name="Text Placeholder 26"/>
          <p:cNvSpPr txBox="1"/>
          <p:nvPr/>
        </p:nvSpPr>
        <p:spPr>
          <a:xfrm>
            <a:off x="7804676" y="2731078"/>
            <a:ext cx="3799927" cy="464399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cap="all" spc="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 dirty="0" err="1">
                <a:solidFill>
                  <a:schemeClr val="tx1"/>
                </a:solidFill>
                <a:latin typeface="Avenir Next LT Pro" panose="020B0504020202020204"/>
              </a:rPr>
              <a:t>Chanfana</a:t>
            </a:r>
            <a:endParaRPr lang="en-US" sz="1600" dirty="0">
              <a:solidFill>
                <a:schemeClr val="tx1"/>
              </a:solidFill>
              <a:latin typeface="Avenir Next LT Pro" panose="020B0504020202020204"/>
            </a:endParaRPr>
          </a:p>
        </p:txBody>
      </p:sp>
      <p:sp>
        <p:nvSpPr>
          <p:cNvPr id="17" name="Text Placeholder 26"/>
          <p:cNvSpPr txBox="1"/>
          <p:nvPr/>
        </p:nvSpPr>
        <p:spPr>
          <a:xfrm>
            <a:off x="7804676" y="4343099"/>
            <a:ext cx="3799927" cy="464399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cap="all" spc="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  <a:latin typeface="Avenir Next LT Pro" panose="020B0504020202020204"/>
              </a:rPr>
              <a:t>Cabrito </a:t>
            </a:r>
            <a:r>
              <a:rPr lang="en-US" sz="1600" dirty="0" err="1">
                <a:solidFill>
                  <a:schemeClr val="tx1"/>
                </a:solidFill>
                <a:latin typeface="Avenir Next LT Pro" panose="020B0504020202020204"/>
              </a:rPr>
              <a:t>assado</a:t>
            </a:r>
            <a:endParaRPr lang="en-US" sz="1600" dirty="0">
              <a:solidFill>
                <a:schemeClr val="tx1"/>
              </a:solidFill>
              <a:latin typeface="Avenir Next LT Pro" panose="020B0504020202020204"/>
            </a:endParaRPr>
          </a:p>
        </p:txBody>
      </p:sp>
      <p:sp>
        <p:nvSpPr>
          <p:cNvPr id="18" name="Text Placeholder 26"/>
          <p:cNvSpPr txBox="1"/>
          <p:nvPr/>
        </p:nvSpPr>
        <p:spPr>
          <a:xfrm>
            <a:off x="7804676" y="6095699"/>
            <a:ext cx="3799927" cy="464399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cap="all" spc="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 dirty="0" err="1">
                <a:solidFill>
                  <a:schemeClr val="tx1"/>
                </a:solidFill>
                <a:latin typeface="Avenir Next LT Pro" panose="020B0504020202020204"/>
              </a:rPr>
              <a:t>Leitão</a:t>
            </a:r>
            <a:r>
              <a:rPr lang="en-US" sz="1600" dirty="0">
                <a:solidFill>
                  <a:schemeClr val="tx1"/>
                </a:solidFill>
                <a:latin typeface="Avenir Next LT Pro" panose="020B0504020202020204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venir Next LT Pro" panose="020B0504020202020204"/>
              </a:rPr>
              <a:t>assado</a:t>
            </a:r>
            <a:endParaRPr lang="en-US" sz="1600" dirty="0">
              <a:solidFill>
                <a:schemeClr val="tx1"/>
              </a:solidFill>
              <a:latin typeface="Avenir Next LT Pro" panose="020B050402020202020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>
            <a:extLst>
              <a:ext uri="{FF2B5EF4-FFF2-40B4-BE49-F238E27FC236}">
                <a16:creationId xmlns:a16="http://schemas.microsoft.com/office/drawing/2014/main" id="{15EDB3D3-932A-722C-FA19-F707B03A691C}"/>
              </a:ext>
            </a:extLst>
          </p:cNvPr>
          <p:cNvSpPr/>
          <p:nvPr/>
        </p:nvSpPr>
        <p:spPr>
          <a:xfrm rot="5400000">
            <a:off x="5763765" y="-5348235"/>
            <a:ext cx="664470" cy="12192000"/>
          </a:xfrm>
          <a:prstGeom prst="rect">
            <a:avLst/>
          </a:prstGeom>
          <a:solidFill>
            <a:srgbClr val="111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" name="Title 7"/>
          <p:cNvSpPr txBox="1"/>
          <p:nvPr/>
        </p:nvSpPr>
        <p:spPr>
          <a:xfrm>
            <a:off x="403550" y="415530"/>
            <a:ext cx="6891337" cy="648890"/>
          </a:xfrm>
          <a:prstGeom prst="rect">
            <a:avLst/>
          </a:prstGeom>
        </p:spPr>
        <p:txBody>
          <a:bodyPr vert="horz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 cap="all" spc="200" baseline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all" spc="20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O QUE COMER </a:t>
            </a:r>
            <a:r>
              <a:rPr kumimoji="0" lang="en-US" sz="2800" b="1" i="0" u="none" strike="noStrike" kern="1200" cap="all" spc="20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Em</a:t>
            </a:r>
            <a:r>
              <a:rPr kumimoji="0" lang="en-US" sz="2800" b="1" i="0" u="none" strike="noStrike" kern="1200" cap="all" spc="20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 Coimbra?</a:t>
            </a:r>
          </a:p>
        </p:txBody>
      </p:sp>
      <p:pic>
        <p:nvPicPr>
          <p:cNvPr id="4" name="Google Shape;1441;p32"/>
          <p:cNvPicPr preferRelativeResize="0"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4" r="19724"/>
          <a:stretch>
            <a:fillRect/>
          </a:stretch>
        </p:blipFill>
        <p:spPr>
          <a:xfrm>
            <a:off x="946416" y="1486068"/>
            <a:ext cx="1440000" cy="144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Google Shape;1441;p32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946416" y="3372539"/>
            <a:ext cx="1440000" cy="144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Google Shape;1441;p32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946416" y="5259010"/>
            <a:ext cx="1440000" cy="1440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" name="Text Placeholder 26"/>
          <p:cNvSpPr txBox="1"/>
          <p:nvPr/>
        </p:nvSpPr>
        <p:spPr>
          <a:xfrm>
            <a:off x="2647357" y="2479404"/>
            <a:ext cx="3799927" cy="464399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cap="all" spc="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  <a:latin typeface="Avenir Next LT Pro" panose="020B0504020202020204"/>
              </a:rPr>
              <a:t>Arroz  </a:t>
            </a:r>
            <a:r>
              <a:rPr lang="en-US" sz="1600" dirty="0" err="1">
                <a:solidFill>
                  <a:schemeClr val="tx1"/>
                </a:solidFill>
                <a:latin typeface="Avenir Next LT Pro" panose="020B0504020202020204"/>
              </a:rPr>
              <a:t>doce</a:t>
            </a:r>
            <a:endParaRPr lang="en-US" sz="1600" dirty="0">
              <a:solidFill>
                <a:schemeClr val="tx1"/>
              </a:solidFill>
              <a:latin typeface="Avenir Next LT Pro" panose="020B0504020202020204"/>
            </a:endParaRPr>
          </a:p>
        </p:txBody>
      </p:sp>
      <p:sp>
        <p:nvSpPr>
          <p:cNvPr id="8" name="Text Placeholder 26"/>
          <p:cNvSpPr txBox="1"/>
          <p:nvPr/>
        </p:nvSpPr>
        <p:spPr>
          <a:xfrm>
            <a:off x="2647357" y="4308565"/>
            <a:ext cx="3799927" cy="464399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cap="all" spc="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 dirty="0" err="1">
                <a:solidFill>
                  <a:schemeClr val="tx1"/>
                </a:solidFill>
                <a:latin typeface="Avenir Next LT Pro" panose="020B0504020202020204"/>
              </a:rPr>
              <a:t>Manjar</a:t>
            </a:r>
            <a:r>
              <a:rPr lang="en-US" sz="1600" dirty="0">
                <a:solidFill>
                  <a:schemeClr val="tx1"/>
                </a:solidFill>
                <a:latin typeface="Avenir Next LT Pro" panose="020B0504020202020204"/>
              </a:rPr>
              <a:t> Branco</a:t>
            </a:r>
          </a:p>
        </p:txBody>
      </p:sp>
      <p:sp>
        <p:nvSpPr>
          <p:cNvPr id="9" name="Text Placeholder 26"/>
          <p:cNvSpPr txBox="1"/>
          <p:nvPr/>
        </p:nvSpPr>
        <p:spPr>
          <a:xfrm>
            <a:off x="2647357" y="6195983"/>
            <a:ext cx="3799927" cy="464399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cap="all" spc="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 dirty="0" err="1">
                <a:solidFill>
                  <a:schemeClr val="tx1"/>
                </a:solidFill>
                <a:latin typeface="Avenir Next LT Pro" panose="020B0504020202020204"/>
              </a:rPr>
              <a:t>Pastéis</a:t>
            </a:r>
            <a:r>
              <a:rPr lang="en-US" sz="1600" dirty="0">
                <a:solidFill>
                  <a:schemeClr val="tx1"/>
                </a:solidFill>
                <a:latin typeface="Avenir Next LT Pro" panose="020B0504020202020204"/>
              </a:rPr>
              <a:t> de Santa Clara</a:t>
            </a:r>
          </a:p>
        </p:txBody>
      </p:sp>
      <p:pic>
        <p:nvPicPr>
          <p:cNvPr id="10" name="Google Shape;1441;p32"/>
          <p:cNvPicPr preferRelativeResize="0"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" r="18170"/>
          <a:stretch>
            <a:fillRect/>
          </a:stretch>
        </p:blipFill>
        <p:spPr>
          <a:xfrm>
            <a:off x="6330056" y="1486068"/>
            <a:ext cx="1440000" cy="144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" name="Google Shape;1441;p32"/>
          <p:cNvPicPr preferRelativeResize="0"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6330056" y="5259010"/>
            <a:ext cx="1440000" cy="144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2" name="Google Shape;1441;p32"/>
          <p:cNvPicPr preferRelativeResize="0"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6330056" y="3372539"/>
            <a:ext cx="1440000" cy="1440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8026601" y="1373507"/>
            <a:ext cx="34496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cap="all" spc="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rPr>
              <a:t>DO </a:t>
            </a:r>
            <a:r>
              <a:rPr lang="en-US" b="1" cap="all" spc="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rPr>
              <a:t>Grão</a:t>
            </a:r>
            <a:r>
              <a:rPr lang="en-US" b="1" cap="all" spc="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rPr>
              <a:t>, DA Farinha </a:t>
            </a:r>
            <a:br>
              <a:rPr lang="en-US" b="1" cap="all" spc="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rPr>
            </a:br>
            <a:r>
              <a:rPr lang="en-US" b="1" cap="all" spc="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rPr>
              <a:t>e do </a:t>
            </a:r>
            <a:r>
              <a:rPr lang="en-US" b="1" cap="all" spc="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rPr>
              <a:t>Açúcar</a:t>
            </a:r>
            <a:endParaRPr lang="pt-PT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Text Placeholder 26"/>
          <p:cNvSpPr txBox="1"/>
          <p:nvPr/>
        </p:nvSpPr>
        <p:spPr>
          <a:xfrm>
            <a:off x="8026601" y="2479404"/>
            <a:ext cx="3799927" cy="464399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cap="all" spc="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 dirty="0" err="1">
                <a:solidFill>
                  <a:schemeClr val="tx1"/>
                </a:solidFill>
                <a:latin typeface="Avenir Next LT Pro" panose="020B0504020202020204"/>
              </a:rPr>
              <a:t>Pudim</a:t>
            </a:r>
            <a:r>
              <a:rPr lang="en-US" sz="1600" dirty="0">
                <a:solidFill>
                  <a:schemeClr val="tx1"/>
                </a:solidFill>
                <a:latin typeface="Avenir Next LT Pro" panose="020B0504020202020204"/>
              </a:rPr>
              <a:t> das </a:t>
            </a:r>
            <a:r>
              <a:rPr lang="en-US" sz="1600" dirty="0" err="1">
                <a:solidFill>
                  <a:schemeClr val="tx1"/>
                </a:solidFill>
                <a:latin typeface="Avenir Next LT Pro" panose="020B0504020202020204"/>
              </a:rPr>
              <a:t>Clarissas</a:t>
            </a:r>
            <a:endParaRPr lang="en-US" sz="1600" dirty="0">
              <a:solidFill>
                <a:schemeClr val="tx1"/>
              </a:solidFill>
              <a:latin typeface="Avenir Next LT Pro" panose="020B0504020202020204"/>
            </a:endParaRPr>
          </a:p>
        </p:txBody>
      </p:sp>
      <p:sp>
        <p:nvSpPr>
          <p:cNvPr id="15" name="Text Placeholder 26"/>
          <p:cNvSpPr txBox="1"/>
          <p:nvPr/>
        </p:nvSpPr>
        <p:spPr>
          <a:xfrm>
            <a:off x="8026601" y="4308565"/>
            <a:ext cx="3799927" cy="464399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cap="all" spc="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 dirty="0" err="1">
                <a:solidFill>
                  <a:schemeClr val="tx1"/>
                </a:solidFill>
                <a:latin typeface="Avenir Next LT Pro" panose="020B0504020202020204"/>
              </a:rPr>
              <a:t>Barrigas</a:t>
            </a:r>
            <a:r>
              <a:rPr lang="en-US" sz="1600" dirty="0">
                <a:solidFill>
                  <a:schemeClr val="tx1"/>
                </a:solidFill>
                <a:latin typeface="Avenir Next LT Pro" panose="020B0504020202020204"/>
              </a:rPr>
              <a:t> de </a:t>
            </a:r>
            <a:r>
              <a:rPr lang="en-US" sz="1600" dirty="0" err="1">
                <a:solidFill>
                  <a:schemeClr val="tx1"/>
                </a:solidFill>
                <a:latin typeface="Avenir Next LT Pro" panose="020B0504020202020204"/>
              </a:rPr>
              <a:t>Freira</a:t>
            </a:r>
            <a:endParaRPr lang="en-US" sz="1600" dirty="0">
              <a:solidFill>
                <a:schemeClr val="tx1"/>
              </a:solidFill>
              <a:latin typeface="Avenir Next LT Pro" panose="020B0504020202020204"/>
            </a:endParaRPr>
          </a:p>
        </p:txBody>
      </p:sp>
      <p:sp>
        <p:nvSpPr>
          <p:cNvPr id="16" name="Text Placeholder 26"/>
          <p:cNvSpPr txBox="1"/>
          <p:nvPr/>
        </p:nvSpPr>
        <p:spPr>
          <a:xfrm>
            <a:off x="8026601" y="6195983"/>
            <a:ext cx="3799927" cy="464399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cap="all" spc="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 dirty="0" err="1">
                <a:solidFill>
                  <a:schemeClr val="tx1"/>
                </a:solidFill>
                <a:latin typeface="Avenir Next LT Pro" panose="020B0504020202020204"/>
              </a:rPr>
              <a:t>Cavacas</a:t>
            </a:r>
            <a:r>
              <a:rPr lang="en-US" sz="1600" dirty="0">
                <a:solidFill>
                  <a:schemeClr val="tx1"/>
                </a:solidFill>
                <a:latin typeface="Avenir Next LT Pro" panose="020B0504020202020204"/>
              </a:rPr>
              <a:t> de Coimbra</a:t>
            </a:r>
          </a:p>
        </p:txBody>
      </p:sp>
      <p:pic>
        <p:nvPicPr>
          <p:cNvPr id="17" name="Graphic 16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87827" y="1488941"/>
            <a:ext cx="490000" cy="360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5400000">
            <a:off x="5763765" y="-5348235"/>
            <a:ext cx="664470" cy="12192000"/>
          </a:xfrm>
          <a:prstGeom prst="rect">
            <a:avLst/>
          </a:prstGeom>
          <a:solidFill>
            <a:srgbClr val="111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" name="Title 7"/>
          <p:cNvSpPr txBox="1"/>
          <p:nvPr/>
        </p:nvSpPr>
        <p:spPr>
          <a:xfrm>
            <a:off x="403549" y="415530"/>
            <a:ext cx="9336013" cy="648890"/>
          </a:xfrm>
          <a:prstGeom prst="rect">
            <a:avLst/>
          </a:prstGeom>
        </p:spPr>
        <p:txBody>
          <a:bodyPr vert="horz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 cap="all" spc="200" baseline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all" spc="20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ONDE COMER, </a:t>
            </a:r>
            <a:r>
              <a:rPr kumimoji="0" lang="pt-PT" altLang="en-US" sz="2800" b="1" i="0" u="none" strike="noStrike" kern="1200" cap="all" spc="20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perto do local do Evento</a:t>
            </a:r>
            <a:r>
              <a:rPr kumimoji="0" lang="en-US" sz="2800" b="1" i="0" u="none" strike="noStrike" kern="1200" cap="all" spc="20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?</a:t>
            </a:r>
          </a:p>
        </p:txBody>
      </p:sp>
      <p:pic>
        <p:nvPicPr>
          <p:cNvPr id="4" name="Google Shape;1441;p32"/>
          <p:cNvPicPr preferRelativeResize="0"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6221" y="1485801"/>
            <a:ext cx="1080000" cy="108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Google Shape;1441;p32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6221" y="2848705"/>
            <a:ext cx="1080000" cy="108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Google Shape;1441;p32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6221" y="4211609"/>
            <a:ext cx="1080000" cy="108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" name="Google Shape;1441;p32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6221" y="5574514"/>
            <a:ext cx="1080000" cy="10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797507" y="1627950"/>
            <a:ext cx="42984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400" b="1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  <a:t>A TABERNA</a:t>
            </a:r>
            <a:br>
              <a:rPr lang="pt-PT" sz="1200" b="1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</a:br>
            <a:r>
              <a:rPr lang="pt-PT" sz="1100" b="1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  <a:t>Localização (40º12'12''N 8º24'47‘’W</a:t>
            </a:r>
            <a:r>
              <a:rPr lang="pt-PT" sz="1200" b="1" dirty="0">
                <a:solidFill>
                  <a:srgbClr val="1A3B64"/>
                </a:solidFill>
                <a:latin typeface="Avenir Next LT Pro" panose="020B0504020202020204" pitchFamily="34" charset="0"/>
              </a:rPr>
              <a:t>)</a:t>
            </a:r>
            <a:endParaRPr lang="pt-PT" sz="1100" b="1" i="0" dirty="0">
              <a:solidFill>
                <a:srgbClr val="1A3B64"/>
              </a:solidFill>
              <a:effectLst/>
              <a:latin typeface="Avenir Next LT Pro" panose="020B0504020202020204" pitchFamily="34" charset="0"/>
            </a:endParaRPr>
          </a:p>
          <a:p>
            <a:pPr algn="l"/>
            <a:r>
              <a:rPr lang="pt-PT" sz="1100" b="0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  <a:t>R. Combatentes da Grande Guerra, 86</a:t>
            </a:r>
            <a:br>
              <a:rPr lang="pt-PT" sz="1100" b="0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</a:br>
            <a:r>
              <a:rPr lang="pt-PT" sz="1100" b="0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  <a:t>3000 Coimbra, Portugal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97507" y="2995231"/>
            <a:ext cx="429849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PT" sz="1600" b="1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  <a:t>CORDEL MANEIRISTA</a:t>
            </a:r>
            <a:br>
              <a:rPr lang="pt-PT" sz="1400" b="1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</a:br>
            <a:r>
              <a:rPr lang="pt-PT" sz="1200" b="1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  <a:t>Localização (40º12'10''N 8º26'8‘’W)</a:t>
            </a:r>
          </a:p>
          <a:p>
            <a:pPr algn="l"/>
            <a:r>
              <a:rPr lang="pt-PT" sz="1200" b="0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  <a:t>R. Carlos Alberto Pinto de Abreu, 4</a:t>
            </a:r>
            <a:br>
              <a:rPr lang="pt-PT" sz="1200" b="0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</a:br>
            <a:r>
              <a:rPr lang="pt-PT" sz="1200" b="0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  <a:t>3040-252 Coimbra, Portugal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97507" y="4424067"/>
            <a:ext cx="429849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PT" sz="1600" b="1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  <a:t>RESTAURANTE NACIONAL</a:t>
            </a:r>
            <a:br>
              <a:rPr lang="pt-PT" sz="1400" b="1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</a:br>
            <a:r>
              <a:rPr lang="pt-PT" sz="1200" b="1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  <a:t>Localização (40º12'47''N 8º25'57‘’W)</a:t>
            </a:r>
          </a:p>
          <a:p>
            <a:pPr algn="l"/>
            <a:r>
              <a:rPr lang="pt-PT" sz="1200" b="0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  <a:t>R. Mário Pais, 12</a:t>
            </a:r>
            <a:br>
              <a:rPr lang="pt-PT" sz="1200" b="0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</a:br>
            <a:r>
              <a:rPr lang="pt-PT" sz="1200" b="0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  <a:t>3000-268 Coimbra, Portugal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97507" y="5668238"/>
            <a:ext cx="419848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PT" sz="1600" b="1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  <a:t>REFEITRO DA BAIXA</a:t>
            </a:r>
            <a:br>
              <a:rPr lang="pt-PT" sz="1400" b="1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</a:br>
            <a:r>
              <a:rPr lang="pt-PT" sz="1200" b="1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  <a:t>Localização (40º12'30''N 8º24'51‘’W)</a:t>
            </a:r>
          </a:p>
          <a:p>
            <a:pPr algn="l"/>
            <a:r>
              <a:rPr lang="pt-PT" sz="1200" b="0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  <a:t>Quintal do Prior, Terreiro da Erva Nºs 2 a 4</a:t>
            </a:r>
            <a:br>
              <a:rPr lang="pt-PT" sz="1200" b="0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</a:br>
            <a:r>
              <a:rPr lang="pt-PT" sz="1200" b="0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  <a:t>3000-339 Coimbra</a:t>
            </a:r>
          </a:p>
        </p:txBody>
      </p:sp>
      <p:pic>
        <p:nvPicPr>
          <p:cNvPr id="12" name="Google Shape;1441;p32"/>
          <p:cNvPicPr preferRelativeResize="0"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485801"/>
            <a:ext cx="1080000" cy="108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" name="Google Shape;1441;p32"/>
          <p:cNvPicPr preferRelativeResize="0"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" r="498"/>
          <a:stretch>
            <a:fillRect/>
          </a:stretch>
        </p:blipFill>
        <p:spPr>
          <a:xfrm>
            <a:off x="6096000" y="2848705"/>
            <a:ext cx="1080000" cy="10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4" name="Google Shape;1441;p32"/>
          <p:cNvPicPr preferRelativeResize="0"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4211609"/>
            <a:ext cx="1080000" cy="108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" name="Google Shape;1441;p32"/>
          <p:cNvPicPr preferRelativeResize="0"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5574514"/>
            <a:ext cx="1080000" cy="10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7294887" y="1590693"/>
            <a:ext cx="489711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PT" sz="1600" b="1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  <a:t>O AÇUDE</a:t>
            </a:r>
            <a:br>
              <a:rPr lang="pt-PT" sz="1400" b="1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</a:br>
            <a:r>
              <a:rPr lang="pt-PT" sz="1200" b="1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  <a:t>Localização (40º12'26''N 8º26'16‘’W)</a:t>
            </a:r>
          </a:p>
          <a:p>
            <a:pPr algn="l"/>
            <a:r>
              <a:rPr lang="pt-PT" sz="1200" b="0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  <a:t>Av. da Guarda Inglesa, 63</a:t>
            </a:r>
            <a:br>
              <a:rPr lang="pt-PT" sz="1200" b="0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</a:br>
            <a:r>
              <a:rPr lang="pt-PT" sz="1200" b="0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  <a:t>3040-193 Santa Clara, Portugal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94887" y="2949875"/>
            <a:ext cx="489711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PT" sz="1600" b="1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  <a:t>NO TACHO</a:t>
            </a:r>
            <a:br>
              <a:rPr lang="pt-PT" sz="1400" b="1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</a:br>
            <a:r>
              <a:rPr lang="pt-PT" sz="1200" b="1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  <a:t>Localização (40º12'39''N 8º25'46‘’W)</a:t>
            </a:r>
          </a:p>
          <a:p>
            <a:pPr algn="l"/>
            <a:r>
              <a:rPr lang="pt-PT" sz="1200" b="0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  <a:t>R. Direita, 23</a:t>
            </a:r>
            <a:br>
              <a:rPr lang="pt-PT" sz="1200" b="0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</a:br>
            <a:r>
              <a:rPr lang="pt-PT" sz="1200" b="0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  <a:t>3000-153 Coimbra, Portugal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94887" y="4309057"/>
            <a:ext cx="489711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PT" sz="1600" b="1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  <a:t>PASTELARIA VASCO DA GAMA</a:t>
            </a:r>
            <a:br>
              <a:rPr lang="pt-PT" sz="1400" b="1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</a:br>
            <a:r>
              <a:rPr lang="pt-PT" sz="1200" b="1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  <a:t>Localização (40º12'52''N 8º24'58‘’W)</a:t>
            </a:r>
          </a:p>
          <a:p>
            <a:pPr algn="l"/>
            <a:r>
              <a:rPr lang="pt-PT" sz="1200" b="0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  <a:t>Av. Calouste Gulbenkian, 98</a:t>
            </a:r>
            <a:br>
              <a:rPr lang="pt-PT" sz="1200" b="0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</a:br>
            <a:r>
              <a:rPr lang="pt-PT" sz="1200" b="0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  <a:t>3030 Coimbra, Portuga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94887" y="5668238"/>
            <a:ext cx="489711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PT" sz="1600" b="1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  <a:t>PASTELARIA BRIOSA</a:t>
            </a:r>
            <a:br>
              <a:rPr lang="pt-PT" sz="1400" b="1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</a:br>
            <a:r>
              <a:rPr lang="pt-PT" sz="1200" b="1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  <a:t>Localização (40°12'30.7"N 8°25'44.8"W)</a:t>
            </a:r>
          </a:p>
          <a:p>
            <a:pPr algn="l"/>
            <a:r>
              <a:rPr lang="pt-PT" sz="1200" b="0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  <a:t>Rua Ferreira Borges, 211 </a:t>
            </a:r>
            <a:br>
              <a:rPr lang="pt-PT" sz="1200" b="0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</a:br>
            <a:r>
              <a:rPr lang="pt-PT" sz="1200" b="0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  <a:t>3000-337 Coimbra, Portugal</a:t>
            </a:r>
            <a:endParaRPr lang="pt-PT" sz="1200" b="1" i="0" dirty="0">
              <a:solidFill>
                <a:srgbClr val="1A3B64"/>
              </a:solidFill>
              <a:effectLst/>
              <a:latin typeface="Avenir Next LT Pro" panose="020B05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8FEF3D62-13BC-5F59-5826-A82C18AE9280}"/>
              </a:ext>
            </a:extLst>
          </p:cNvPr>
          <p:cNvSpPr/>
          <p:nvPr/>
        </p:nvSpPr>
        <p:spPr>
          <a:xfrm rot="5400000">
            <a:off x="5763765" y="-5348235"/>
            <a:ext cx="664470" cy="12192000"/>
          </a:xfrm>
          <a:prstGeom prst="rect">
            <a:avLst/>
          </a:prstGeom>
          <a:solidFill>
            <a:srgbClr val="111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" name="Title 7"/>
          <p:cNvSpPr txBox="1"/>
          <p:nvPr/>
        </p:nvSpPr>
        <p:spPr>
          <a:xfrm>
            <a:off x="374795" y="444284"/>
            <a:ext cx="10600694" cy="648890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 cap="all" spc="200" baseline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all" spc="20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venir Next LT Pro" panose="020B0504020202020204"/>
                <a:ea typeface="+mj-ea"/>
                <a:cs typeface="+mj-cs"/>
              </a:rPr>
              <a:t>ONDE COMER </a:t>
            </a:r>
            <a:r>
              <a:rPr kumimoji="0" lang="en-US" sz="2800" b="1" i="0" u="none" strike="noStrike" kern="1200" cap="all" spc="20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venir Next LT Pro" panose="020B0504020202020204"/>
                <a:ea typeface="+mj-ea"/>
                <a:cs typeface="+mj-cs"/>
              </a:rPr>
              <a:t>Em</a:t>
            </a:r>
            <a:r>
              <a:rPr kumimoji="0" lang="en-US" sz="2800" b="1" i="0" u="none" strike="noStrike" kern="1200" cap="all" spc="20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venir Next LT Pro" panose="020B0504020202020204"/>
                <a:ea typeface="+mj-ea"/>
                <a:cs typeface="+mj-cs"/>
              </a:rPr>
              <a:t> Coimbra a </a:t>
            </a:r>
            <a:r>
              <a:rPr kumimoji="0" lang="en-US" sz="2800" b="1" i="0" u="none" strike="noStrike" kern="1200" cap="all" spc="20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venir Next LT Pro" panose="020B0504020202020204"/>
                <a:ea typeface="+mj-ea"/>
                <a:cs typeface="+mj-cs"/>
              </a:rPr>
              <a:t>preços</a:t>
            </a:r>
            <a:r>
              <a:rPr kumimoji="0" lang="en-US" sz="2800" b="1" i="0" u="none" strike="noStrike" kern="1200" cap="all" spc="20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venir Next LT Pro" panose="020B0504020202020204"/>
                <a:ea typeface="+mj-ea"/>
                <a:cs typeface="+mj-cs"/>
              </a:rPr>
              <a:t> </a:t>
            </a:r>
            <a:r>
              <a:rPr kumimoji="0" lang="en-US" sz="2800" b="1" i="0" u="none" strike="noStrike" kern="1200" cap="all" spc="20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venir Next LT Pro" panose="020B0504020202020204"/>
                <a:ea typeface="+mj-ea"/>
                <a:cs typeface="+mj-cs"/>
              </a:rPr>
              <a:t>acessiveís</a:t>
            </a:r>
            <a:r>
              <a:rPr kumimoji="0" lang="en-US" sz="2800" b="1" i="0" u="none" strike="noStrike" kern="1200" cap="all" spc="20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venir Next LT Pro" panose="020B0504020202020204"/>
                <a:ea typeface="+mj-ea"/>
                <a:cs typeface="+mj-cs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49718" y="1676958"/>
            <a:ext cx="2798019" cy="8925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P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/>
                <a:ea typeface="+mn-ea"/>
                <a:cs typeface="+mn-cs"/>
              </a:rPr>
              <a:t>MANJAR DO LAMBUÇAS</a:t>
            </a:r>
            <a:br>
              <a:rPr kumimoji="0" lang="pt-P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</a:br>
            <a:r>
              <a:rPr kumimoji="0" lang="pt-PT" sz="1200" b="1" i="0" u="none" strike="noStrike" kern="1200" cap="none" spc="0" normalizeH="0" baseline="0" noProof="0" dirty="0">
                <a:ln>
                  <a:noFill/>
                </a:ln>
                <a:solidFill>
                  <a:srgbClr val="1A3B64"/>
                </a:solidFill>
                <a:effectLst/>
                <a:uLnTx/>
                <a:uFillTx/>
                <a:latin typeface="Avenir Next LT Pro" panose="020B0504020202020204"/>
                <a:ea typeface="+mn-ea"/>
                <a:cs typeface="+mn-cs"/>
              </a:rPr>
              <a:t>Localização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srgbClr val="1A3B64"/>
                </a:solidFill>
                <a:effectLst/>
                <a:uLnTx/>
                <a:uFillTx/>
                <a:latin typeface="Avenir Next LT Pro" panose="020B0504020202020204"/>
                <a:ea typeface="Segoe UI Historic" panose="020B0502040204020203"/>
                <a:cs typeface="Segoe UI Historic" panose="020B0502040204020203"/>
              </a:rPr>
              <a:t>Rua do Brasil, nº350-352, </a:t>
            </a: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Segoe UI Historic" panose="020B0502040204020203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srgbClr val="1A3B64"/>
                </a:solidFill>
                <a:effectLst/>
                <a:uLnTx/>
                <a:uFillTx/>
                <a:latin typeface="Avenir Next LT Pro" panose="020B0504020202020204"/>
                <a:ea typeface="Segoe UI Historic" panose="020B0502040204020203"/>
                <a:cs typeface="Segoe UI Historic" panose="020B0502040204020203"/>
              </a:rPr>
              <a:t>3030-175 Coimbra, Portugal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82434" y="1713421"/>
            <a:ext cx="3286849" cy="8925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P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/>
                <a:ea typeface="+mn-ea"/>
                <a:cs typeface="+mn-cs"/>
              </a:rPr>
              <a:t>PETISQUEIRA NAVEGADORES</a:t>
            </a:r>
            <a:br>
              <a:rPr kumimoji="0" lang="pt-P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</a:br>
            <a:r>
              <a:rPr kumimoji="0" lang="pt-PT" sz="1200" b="1" i="0" u="none" strike="noStrike" kern="1200" cap="none" spc="0" normalizeH="0" baseline="0" noProof="0" dirty="0">
                <a:ln>
                  <a:noFill/>
                </a:ln>
                <a:solidFill>
                  <a:srgbClr val="1A3B64"/>
                </a:solidFill>
                <a:effectLst/>
                <a:uLnTx/>
                <a:uFillTx/>
                <a:latin typeface="Avenir Next LT Pro" panose="020B0504020202020204"/>
                <a:ea typeface="+mn-ea"/>
                <a:cs typeface="+mn-cs"/>
              </a:rPr>
              <a:t>Localização </a:t>
            </a: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srgbClr val="1A3B64"/>
                </a:solidFill>
                <a:effectLst/>
                <a:uLnTx/>
                <a:uFillTx/>
                <a:latin typeface="Avenir Next LT Pro" panose="020B0504020202020204"/>
                <a:ea typeface="+mn-ea"/>
                <a:cs typeface="+mn-cs"/>
              </a:rPr>
              <a:t>Rua do Brasil 434, 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srgbClr val="1A3B64"/>
                </a:solidFill>
                <a:effectLst/>
                <a:uLnTx/>
                <a:uFillTx/>
                <a:latin typeface="Avenir Next LT Pro" panose="020B0504020202020204"/>
                <a:ea typeface="+mn-ea"/>
                <a:cs typeface="Arial" panose="020B0604020202020204"/>
              </a:rPr>
              <a:t>3030-064 </a:t>
            </a: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srgbClr val="1A3B64"/>
                </a:solidFill>
                <a:effectLst/>
                <a:uLnTx/>
                <a:uFillTx/>
                <a:latin typeface="Avenir Next LT Pro" panose="020B0504020202020204"/>
                <a:ea typeface="+mn-ea"/>
                <a:cs typeface="+mn-cs"/>
              </a:rPr>
              <a:t>Coimbra, Portugal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pic>
        <p:nvPicPr>
          <p:cNvPr id="16" name="Imagem 16"/>
          <p:cNvPicPr>
            <a:picLocks noChangeAspect="1"/>
          </p:cNvPicPr>
          <p:nvPr/>
        </p:nvPicPr>
        <p:blipFill rotWithShape="1">
          <a:blip r:embed="rId2"/>
          <a:srcRect l="15183" t="12042" r="13894" b="20550"/>
          <a:stretch>
            <a:fillRect/>
          </a:stretch>
        </p:blipFill>
        <p:spPr>
          <a:xfrm>
            <a:off x="698739" y="1355999"/>
            <a:ext cx="1571741" cy="153282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71" y="3423249"/>
            <a:ext cx="1535504" cy="144923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17"/>
          <p:cNvSpPr txBox="1"/>
          <p:nvPr/>
        </p:nvSpPr>
        <p:spPr>
          <a:xfrm>
            <a:off x="2449717" y="3804806"/>
            <a:ext cx="2798019" cy="8925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P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/>
                <a:ea typeface="+mn-ea"/>
                <a:cs typeface="+mn-cs"/>
              </a:rPr>
              <a:t>O MAGRIÇO - ESTÁDIO</a:t>
            </a:r>
            <a:br>
              <a:rPr kumimoji="0" lang="pt-P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</a:br>
            <a:r>
              <a:rPr kumimoji="0" lang="pt-PT" sz="1200" b="1" i="0" u="none" strike="noStrike" kern="1200" cap="none" spc="0" normalizeH="0" baseline="0" noProof="0" dirty="0">
                <a:ln>
                  <a:noFill/>
                </a:ln>
                <a:solidFill>
                  <a:srgbClr val="1A3B64"/>
                </a:solidFill>
                <a:effectLst/>
                <a:uLnTx/>
                <a:uFillTx/>
                <a:latin typeface="Avenir Next LT Pro" panose="020B0504020202020204"/>
                <a:ea typeface="+mn-ea"/>
                <a:cs typeface="+mn-cs"/>
              </a:rPr>
              <a:t>Localização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uLnTx/>
                <a:uFillTx/>
                <a:latin typeface="Avenir Next LT Pro" panose="020B0504020202020204"/>
                <a:ea typeface="Segoe UI Historic" panose="020B0502040204020203"/>
                <a:cs typeface="Segoe UI Historic" panose="020B0502040204020203"/>
              </a:rPr>
              <a:t>Praça 25 Abril N1</a:t>
            </a:r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 panose="020B0504020202020204"/>
              <a:ea typeface="Segoe UI Historic" panose="020B0502040204020203"/>
              <a:cs typeface="Segoe UI Historic" panose="020B050204020402020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uLnTx/>
                <a:uFillTx/>
                <a:latin typeface="Avenir Next LT Pro" panose="020B0504020202020204"/>
                <a:ea typeface="Segoe UI Historic" panose="020B0502040204020203"/>
                <a:cs typeface="Segoe UI Historic" panose="020B0502040204020203"/>
              </a:rPr>
              <a:t> 3030-322 Coimbra, Portugal</a:t>
            </a:r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/>
              <a:ea typeface="+mn-ea"/>
              <a:cs typeface="+mn-cs"/>
            </a:endParaRPr>
          </a:p>
        </p:txBody>
      </p:sp>
      <p:pic>
        <p:nvPicPr>
          <p:cNvPr id="6" name="Imagem 6" descr="Uma imagem com diagrama&#10;&#10;Descrição gerada automaticamente"/>
          <p:cNvPicPr>
            <a:picLocks noChangeAspect="1"/>
          </p:cNvPicPr>
          <p:nvPr/>
        </p:nvPicPr>
        <p:blipFill rotWithShape="1">
          <a:blip r:embed="rId4"/>
          <a:srcRect l="15707" t="-2239" r="15183" b="746"/>
          <a:stretch>
            <a:fillRect/>
          </a:stretch>
        </p:blipFill>
        <p:spPr>
          <a:xfrm>
            <a:off x="5888965" y="1352849"/>
            <a:ext cx="1493252" cy="153578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m 8" descr="Uma imagem com logótipo&#10;&#10;Descrição gerada automaticamente"/>
          <p:cNvPicPr>
            <a:picLocks noChangeAspect="1"/>
          </p:cNvPicPr>
          <p:nvPr/>
        </p:nvPicPr>
        <p:blipFill rotWithShape="1">
          <a:blip r:embed="rId5"/>
          <a:srcRect l="-3141" t="1872" r="-2074" b="-9474"/>
          <a:stretch>
            <a:fillRect/>
          </a:stretch>
        </p:blipFill>
        <p:spPr>
          <a:xfrm>
            <a:off x="5888965" y="3431246"/>
            <a:ext cx="1491679" cy="160027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xtBox 18"/>
          <p:cNvSpPr txBox="1"/>
          <p:nvPr/>
        </p:nvSpPr>
        <p:spPr>
          <a:xfrm>
            <a:off x="7582433" y="3783760"/>
            <a:ext cx="3286849" cy="8771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P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/>
                <a:ea typeface="+mn-ea"/>
                <a:cs typeface="+mn-cs"/>
              </a:rPr>
              <a:t>CAIPIRA</a:t>
            </a:r>
            <a:br>
              <a:rPr kumimoji="0" lang="pt-P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</a:br>
            <a:r>
              <a:rPr kumimoji="0" lang="pt-PT" sz="1200" b="1" i="0" u="none" strike="noStrike" kern="1200" cap="none" spc="0" normalizeH="0" baseline="0" noProof="0" dirty="0">
                <a:ln>
                  <a:noFill/>
                </a:ln>
                <a:solidFill>
                  <a:srgbClr val="1A3B64"/>
                </a:solidFill>
                <a:effectLst/>
                <a:uLnTx/>
                <a:uFillTx/>
                <a:latin typeface="Avenir Next LT Pro" panose="020B0504020202020204"/>
                <a:ea typeface="+mn-ea"/>
                <a:cs typeface="+mn-cs"/>
              </a:rPr>
              <a:t>Localização 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PT" sz="11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venir Next LT Pro" panose="020B0504020202020204"/>
                <a:ea typeface="+mn-ea"/>
                <a:cs typeface="Arial" panose="020B0604020202020204"/>
              </a:rPr>
              <a:t>Rua do Brasil 488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PT" sz="11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venir Next LT Pro" panose="020B0504020202020204"/>
                <a:ea typeface="+mn-ea"/>
                <a:cs typeface="Arial" panose="020B0604020202020204"/>
              </a:rPr>
              <a:t>3030-186 Coimbra</a:t>
            </a: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uLnTx/>
                <a:uFillTx/>
                <a:latin typeface="Avenir Next LT Pro" panose="020B0504020202020204"/>
                <a:ea typeface="Calibri" panose="020F0502020204030204"/>
                <a:cs typeface="Calibri" panose="020F0502020204030204"/>
              </a:rPr>
              <a:t>, Portugal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/>
              <a:ea typeface="+mn-ea"/>
              <a:cs typeface="+mn-cs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856891" y="5687683"/>
            <a:ext cx="436784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50505"/>
                </a:solidFill>
                <a:effectLst/>
                <a:uLnTx/>
                <a:uFillTx/>
                <a:latin typeface="Segoe UI Historic" panose="020B0502040204020203"/>
                <a:ea typeface="Segoe UI Historic" panose="020B0502040204020203"/>
                <a:cs typeface="Segoe UI Historic" panose="020B0502040204020203"/>
              </a:rPr>
              <a:t>Intervalos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uLnTx/>
                <a:uFillTx/>
                <a:latin typeface="Segoe UI Historic" panose="020B0502040204020203"/>
                <a:ea typeface="Segoe UI Historic" panose="020B0502040204020203"/>
                <a:cs typeface="Segoe UI Historic" panose="020B0502040204020203"/>
              </a:rPr>
              <a:t> dos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50505"/>
                </a:solidFill>
                <a:effectLst/>
                <a:uLnTx/>
                <a:uFillTx/>
                <a:latin typeface="Segoe UI Historic" panose="020B0502040204020203"/>
                <a:ea typeface="Segoe UI Historic" panose="020B0502040204020203"/>
                <a:cs typeface="Segoe UI Historic" panose="020B0502040204020203"/>
              </a:rPr>
              <a:t>preços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uLnTx/>
                <a:uFillTx/>
                <a:latin typeface="Segoe UI Historic" panose="020B0502040204020203"/>
                <a:ea typeface="Segoe UI Historic" panose="020B0502040204020203"/>
                <a:cs typeface="Segoe UI Historic" panose="020B0502040204020203"/>
              </a:rPr>
              <a:t> =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9,50€ - 10,00€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BDBB3E-CF56-E30F-808F-F5CE5A3FB2A3}"/>
              </a:ext>
            </a:extLst>
          </p:cNvPr>
          <p:cNvSpPr/>
          <p:nvPr/>
        </p:nvSpPr>
        <p:spPr>
          <a:xfrm rot="5400000">
            <a:off x="5763765" y="-5348235"/>
            <a:ext cx="664470" cy="12192000"/>
          </a:xfrm>
          <a:prstGeom prst="rect">
            <a:avLst/>
          </a:prstGeom>
          <a:solidFill>
            <a:srgbClr val="111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" name="Title 7"/>
          <p:cNvSpPr txBox="1"/>
          <p:nvPr/>
        </p:nvSpPr>
        <p:spPr>
          <a:xfrm>
            <a:off x="476556" y="451249"/>
            <a:ext cx="6891337" cy="648890"/>
          </a:xfrm>
          <a:prstGeom prst="rect">
            <a:avLst/>
          </a:prstGeom>
        </p:spPr>
        <p:txBody>
          <a:bodyPr vert="horz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 cap="all" spc="200" baseline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PT" sz="2800" b="1" i="0" u="none" strike="noStrike" kern="1200" cap="all" spc="200" normalizeH="0" baseline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Referências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454019" y="2843729"/>
            <a:ext cx="9649359" cy="646331"/>
            <a:chOff x="1454019" y="2750568"/>
            <a:chExt cx="9649359" cy="646331"/>
          </a:xfrm>
        </p:grpSpPr>
        <p:sp>
          <p:nvSpPr>
            <p:cNvPr id="5" name="TextBox 4"/>
            <p:cNvSpPr txBox="1"/>
            <p:nvPr/>
          </p:nvSpPr>
          <p:spPr>
            <a:xfrm>
              <a:off x="3403127" y="2750568"/>
              <a:ext cx="770025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pt-PT" sz="2000" b="1" i="0" dirty="0">
                  <a:solidFill>
                    <a:srgbClr val="1A3B64"/>
                  </a:solidFill>
                  <a:effectLst/>
                  <a:latin typeface="Avenir Next LT Pro" panose="020B0504020202020204" pitchFamily="34" charset="0"/>
                </a:rPr>
                <a:t>Comunidade Intermunicipal da Região de Coimbra</a:t>
              </a:r>
              <a:endParaRPr lang="pt-PT" sz="1600" b="1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endParaRPr>
            </a:p>
            <a:p>
              <a:pPr algn="l"/>
              <a:r>
                <a:rPr lang="pt-PT" sz="1600" b="0" i="0" dirty="0">
                  <a:solidFill>
                    <a:srgbClr val="1A3B64"/>
                  </a:solidFill>
                  <a:effectLst/>
                  <a:latin typeface="Avenir Next LT Pro" panose="020B0504020202020204" pitchFamily="34" charset="0"/>
                </a:rPr>
                <a:t>https://www.cim-regiaodecoimbra.pt/en/home-2/</a:t>
              </a:r>
            </a:p>
          </p:txBody>
        </p:sp>
        <p:pic>
          <p:nvPicPr>
            <p:cNvPr id="7" name="Graphic 6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54019" y="2852652"/>
              <a:ext cx="1008000" cy="50400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1013021" y="3779403"/>
            <a:ext cx="10090357" cy="646331"/>
            <a:chOff x="1013021" y="3545374"/>
            <a:chExt cx="10090357" cy="646331"/>
          </a:xfrm>
        </p:grpSpPr>
        <p:pic>
          <p:nvPicPr>
            <p:cNvPr id="9" name="Graphic 8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3021" y="3651705"/>
              <a:ext cx="1889997" cy="540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403127" y="3545374"/>
              <a:ext cx="770025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pt-PT" sz="2000" b="1" i="0" dirty="0">
                  <a:solidFill>
                    <a:srgbClr val="1A3B64"/>
                  </a:solidFill>
                  <a:effectLst/>
                  <a:latin typeface="Avenir Next LT Pro" panose="020B0504020202020204" pitchFamily="34" charset="0"/>
                </a:rPr>
                <a:t>Região Europeia de Gastronomia 2021-2022</a:t>
              </a:r>
              <a:endParaRPr lang="pt-PT" sz="1600" b="1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endParaRPr>
            </a:p>
            <a:p>
              <a:pPr algn="l"/>
              <a:r>
                <a:rPr lang="pt-PT" sz="1600" b="0" i="0" dirty="0">
                  <a:solidFill>
                    <a:srgbClr val="1A3B64"/>
                  </a:solidFill>
                  <a:effectLst/>
                  <a:latin typeface="Avenir Next LT Pro" panose="020B0504020202020204" pitchFamily="34" charset="0"/>
                </a:rPr>
                <a:t>https://tastecoimbraregion.pt/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517771" y="4715077"/>
            <a:ext cx="9585607" cy="756000"/>
            <a:chOff x="1517771" y="4609068"/>
            <a:chExt cx="9585607" cy="756000"/>
          </a:xfrm>
        </p:grpSpPr>
        <p:pic>
          <p:nvPicPr>
            <p:cNvPr id="11" name="Graphic 10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17771" y="4609068"/>
              <a:ext cx="880499" cy="756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403127" y="4609068"/>
              <a:ext cx="770025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pt-PT" sz="2000" b="1" i="0" dirty="0">
                  <a:solidFill>
                    <a:srgbClr val="1A3B64"/>
                  </a:solidFill>
                  <a:effectLst/>
                  <a:latin typeface="Avenir Next LT Pro" panose="020B0504020202020204" pitchFamily="34" charset="0"/>
                </a:rPr>
                <a:t>Câmara Municipal de Coimbra</a:t>
              </a:r>
              <a:endParaRPr lang="pt-PT" sz="1600" b="1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endParaRPr>
            </a:p>
            <a:p>
              <a:pPr algn="l"/>
              <a:r>
                <a:rPr lang="pt-PT" sz="1600" b="0" i="0" dirty="0">
                  <a:solidFill>
                    <a:srgbClr val="1A3B64"/>
                  </a:solidFill>
                  <a:effectLst/>
                  <a:latin typeface="Avenir Next LT Pro" panose="020B0504020202020204" pitchFamily="34" charset="0"/>
                </a:rPr>
                <a:t>https://www.cm-coimbra.pt/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88620" y="5760420"/>
            <a:ext cx="10014758" cy="646331"/>
            <a:chOff x="1088620" y="5760420"/>
            <a:chExt cx="10014758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3403127" y="5760420"/>
              <a:ext cx="770025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pt-PT" sz="2000" b="1" i="0" dirty="0">
                  <a:solidFill>
                    <a:srgbClr val="1A3B64"/>
                  </a:solidFill>
                  <a:effectLst/>
                  <a:latin typeface="Avenir Next LT Pro" panose="020B0504020202020204" pitchFamily="34" charset="0"/>
                </a:rPr>
                <a:t>Região de Coimbra - Turismo</a:t>
              </a:r>
              <a:endParaRPr lang="pt-PT" sz="1600" b="1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endParaRPr>
            </a:p>
            <a:p>
              <a:pPr algn="l"/>
              <a:r>
                <a:rPr lang="pt-PT" sz="1600" b="0" i="0" dirty="0">
                  <a:solidFill>
                    <a:srgbClr val="1A3B64"/>
                  </a:solidFill>
                  <a:effectLst/>
                  <a:latin typeface="Avenir Next LT Pro" panose="020B0504020202020204" pitchFamily="34" charset="0"/>
                </a:rPr>
                <a:t>https://visitregiaodecoimbra.pt/</a:t>
              </a:r>
            </a:p>
          </p:txBody>
        </p:sp>
        <p:pic>
          <p:nvPicPr>
            <p:cNvPr id="14" name="Graphic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88620" y="5760420"/>
              <a:ext cx="1738800" cy="504000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8998098" y="5329533"/>
            <a:ext cx="319390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PT" sz="1600" b="1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  <a:t>Trabalho Elaborado por:</a:t>
            </a:r>
            <a:endParaRPr lang="pt-PT" sz="1200" b="1" i="0" dirty="0">
              <a:solidFill>
                <a:srgbClr val="1A3B64"/>
              </a:solidFill>
              <a:effectLst/>
              <a:latin typeface="Avenir Next LT Pro" panose="020B050402020202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pt-PT" sz="1200" b="0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  <a:t>Ângelo Monteiro</a:t>
            </a:r>
          </a:p>
          <a:p>
            <a:pPr marL="285750" indent="-285750" algn="l">
              <a:buFontTx/>
              <a:buChar char="-"/>
            </a:pPr>
            <a:r>
              <a:rPr lang="pt-PT" sz="1200" b="0" i="0" dirty="0" err="1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  <a:t>Jassira</a:t>
            </a:r>
            <a:r>
              <a:rPr lang="pt-PT" sz="1200" b="0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  <a:t> Ribeiro</a:t>
            </a:r>
          </a:p>
          <a:p>
            <a:pPr marL="285750" indent="-285750" algn="l">
              <a:buFontTx/>
              <a:buChar char="-"/>
            </a:pPr>
            <a:r>
              <a:rPr lang="pt-PT" sz="1200" dirty="0" err="1">
                <a:solidFill>
                  <a:srgbClr val="1A3B64"/>
                </a:solidFill>
                <a:latin typeface="Avenir Next LT Pro" panose="020B0504020202020204" pitchFamily="34" charset="0"/>
              </a:rPr>
              <a:t>Mamasamba</a:t>
            </a:r>
            <a:r>
              <a:rPr lang="pt-PT" sz="1200" dirty="0">
                <a:solidFill>
                  <a:srgbClr val="1A3B64"/>
                </a:solidFill>
                <a:latin typeface="Avenir Next LT Pro" panose="020B0504020202020204" pitchFamily="34" charset="0"/>
              </a:rPr>
              <a:t> </a:t>
            </a:r>
            <a:r>
              <a:rPr lang="pt-PT" sz="1200" dirty="0" err="1">
                <a:solidFill>
                  <a:srgbClr val="1A3B64"/>
                </a:solidFill>
                <a:latin typeface="Avenir Next LT Pro" panose="020B0504020202020204" pitchFamily="34" charset="0"/>
              </a:rPr>
              <a:t>Jumo</a:t>
            </a:r>
            <a:endParaRPr lang="pt-PT" sz="1200" dirty="0">
              <a:solidFill>
                <a:srgbClr val="1A3B64"/>
              </a:solidFill>
              <a:latin typeface="Avenir Next LT Pro" panose="020B050402020202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pt-PT" sz="1200" b="0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  <a:t>Sara </a:t>
            </a:r>
            <a:r>
              <a:rPr lang="pt-PT" sz="1200" b="0" i="0" dirty="0" err="1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  <a:t>Muaga</a:t>
            </a:r>
            <a:endParaRPr lang="pt-PT" sz="1200" b="0" i="0" dirty="0">
              <a:solidFill>
                <a:srgbClr val="1A3B64"/>
              </a:solidFill>
              <a:effectLst/>
              <a:latin typeface="Avenir Next LT Pro" panose="020B05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03127" y="1845779"/>
            <a:ext cx="83655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PT" sz="2000" b="1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  <a:t>Cândida, G., (2022). </a:t>
            </a:r>
            <a:r>
              <a:rPr lang="pt-PT" sz="2000" b="1" i="1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  <a:t>Carta Gastronómica da Região de Coimbra</a:t>
            </a:r>
            <a:r>
              <a:rPr lang="pt-PT" sz="2000" b="1" i="0" dirty="0">
                <a:solidFill>
                  <a:srgbClr val="1A3B64"/>
                </a:solidFill>
                <a:effectLst/>
                <a:latin typeface="Avenir Next LT Pro" panose="020B0504020202020204" pitchFamily="34" charset="0"/>
              </a:rPr>
              <a:t>. Coimbra, Comunidade Intermunicipal da Região de Coimbra.</a:t>
            </a:r>
            <a:endParaRPr lang="pt-PT" sz="1600" b="1" i="0" dirty="0">
              <a:solidFill>
                <a:srgbClr val="1A3B64"/>
              </a:solidFill>
              <a:effectLst/>
              <a:latin typeface="Avenir Next LT Pro" panose="020B05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423</Words>
  <Application>Microsoft Macintosh PowerPoint</Application>
  <PresentationFormat>Ecrã Panorâmico</PresentationFormat>
  <Paragraphs>65</Paragraphs>
  <Slides>6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6</vt:i4>
      </vt:variant>
    </vt:vector>
  </HeadingPairs>
  <TitlesOfParts>
    <vt:vector size="14" baseType="lpstr">
      <vt:lpstr>Arial</vt:lpstr>
      <vt:lpstr>Calisto MT</vt:lpstr>
      <vt:lpstr>Avenir Next LT Pro</vt:lpstr>
      <vt:lpstr>Calibri Light</vt:lpstr>
      <vt:lpstr>Georgia</vt:lpstr>
      <vt:lpstr>Segoe UI Historic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Ângelo Filipe Baptista Monteiro</dc:creator>
  <cp:lastModifiedBy>JOSE CARLOS CARVALHO PACHECO</cp:lastModifiedBy>
  <cp:revision>7</cp:revision>
  <dcterms:created xsi:type="dcterms:W3CDTF">2023-03-13T00:28:00Z</dcterms:created>
  <dcterms:modified xsi:type="dcterms:W3CDTF">2023-07-05T15:35:24Z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5C84168002DD4D7190B0175229A380A5</vt:lpwstr>
  </property>
  <property fmtid="{D5CDD505-2E9C-101B-9397-08002B2CF9AE}" pid="3" name="KSOProductBuildVer">
    <vt:lpwstr>2070-11.2.0.11537</vt:lpwstr>
  </property>
</Properties>
</file>